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1" r:id="rId1"/>
  </p:sldMasterIdLst>
  <p:notesMasterIdLst>
    <p:notesMasterId r:id="rId26"/>
  </p:notesMasterIdLst>
  <p:handoutMasterIdLst>
    <p:handoutMasterId r:id="rId27"/>
  </p:handoutMasterIdLst>
  <p:sldIdLst>
    <p:sldId id="308" r:id="rId2"/>
    <p:sldId id="261" r:id="rId3"/>
    <p:sldId id="333" r:id="rId4"/>
    <p:sldId id="336" r:id="rId5"/>
    <p:sldId id="334" r:id="rId6"/>
    <p:sldId id="335" r:id="rId7"/>
    <p:sldId id="304" r:id="rId8"/>
    <p:sldId id="316" r:id="rId9"/>
    <p:sldId id="314" r:id="rId10"/>
    <p:sldId id="337" r:id="rId11"/>
    <p:sldId id="320" r:id="rId12"/>
    <p:sldId id="321" r:id="rId13"/>
    <p:sldId id="307" r:id="rId14"/>
    <p:sldId id="322" r:id="rId15"/>
    <p:sldId id="281" r:id="rId16"/>
    <p:sldId id="338" r:id="rId17"/>
    <p:sldId id="318" r:id="rId18"/>
    <p:sldId id="328" r:id="rId19"/>
    <p:sldId id="332" r:id="rId20"/>
    <p:sldId id="294" r:id="rId21"/>
    <p:sldId id="293" r:id="rId22"/>
    <p:sldId id="331" r:id="rId23"/>
    <p:sldId id="310" r:id="rId24"/>
    <p:sldId id="317" r:id="rId2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5738"/>
    <a:srgbClr val="D942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92" autoAdjust="0"/>
    <p:restoredTop sz="95227" autoAdjust="0"/>
  </p:normalViewPr>
  <p:slideViewPr>
    <p:cSldViewPr snapToGrid="0">
      <p:cViewPr varScale="1">
        <p:scale>
          <a:sx n="103" d="100"/>
          <a:sy n="103" d="100"/>
        </p:scale>
        <p:origin x="114" y="204"/>
      </p:cViewPr>
      <p:guideLst/>
    </p:cSldViewPr>
  </p:slideViewPr>
  <p:outlineViewPr>
    <p:cViewPr>
      <p:scale>
        <a:sx n="33" d="100"/>
        <a:sy n="33" d="100"/>
      </p:scale>
      <p:origin x="0" y="-2844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6CE956F-331F-42C3-A129-6997C456AF36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E5EEC82-665E-4E1D-A539-7D0E908AF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09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BFCD32-CDEE-44F1-8E35-0C4C581C250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69C0A6D-0CDA-4739-93B9-90CA30B76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4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769C0A6D-0CDA-4739-93B9-90CA30B76C3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65887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489087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445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868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19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769C0A6D-0CDA-4739-93B9-90CA30B76C3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65887">
                <a:defRPr/>
              </a:pPr>
              <a:t>13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081108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0653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089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0256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1169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769C0A6D-0CDA-4739-93B9-90CA30B76C3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65887">
                <a:defRPr/>
              </a:pPr>
              <a:t>18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309666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368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4581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186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074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9822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769C0A6D-0CDA-4739-93B9-90CA30B76C3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65887">
                <a:defRPr/>
              </a:pPr>
              <a:t>23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6539596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769C0A6D-0CDA-4739-93B9-90CA30B76C3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65887">
                <a:defRPr/>
              </a:pPr>
              <a:t>24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81901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936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97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458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8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1523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0A6D-0CDA-4739-93B9-90CA30B76C3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673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769C0A6D-0CDA-4739-93B9-90CA30B76C3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65887">
                <a:defRPr/>
              </a:pPr>
              <a:t>9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75567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169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43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847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366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705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421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22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89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599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025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16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18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8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1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46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4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00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4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6DB71F4-91D8-4886-98FD-0522F23E4CBE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A7957EE-83E6-4931-8017-BBC700887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881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2" r:id="rId1"/>
    <p:sldLayoutId id="2147484103" r:id="rId2"/>
    <p:sldLayoutId id="2147484104" r:id="rId3"/>
    <p:sldLayoutId id="2147484105" r:id="rId4"/>
    <p:sldLayoutId id="2147484106" r:id="rId5"/>
    <p:sldLayoutId id="2147484107" r:id="rId6"/>
    <p:sldLayoutId id="2147484108" r:id="rId7"/>
    <p:sldLayoutId id="2147484109" r:id="rId8"/>
    <p:sldLayoutId id="2147484110" r:id="rId9"/>
    <p:sldLayoutId id="2147484111" r:id="rId10"/>
    <p:sldLayoutId id="2147484112" r:id="rId11"/>
    <p:sldLayoutId id="2147484113" r:id="rId12"/>
    <p:sldLayoutId id="2147484114" r:id="rId13"/>
    <p:sldLayoutId id="2147484115" r:id="rId14"/>
    <p:sldLayoutId id="2147484116" r:id="rId15"/>
    <p:sldLayoutId id="2147484117" r:id="rId16"/>
    <p:sldLayoutId id="2147484118" r:id="rId17"/>
    <p:sldLayoutId id="2147484119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ktgardner@cabq.gov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Ismail@cabq.gov" TargetMode="External"/><Relationship Id="rId4" Type="http://schemas.openxmlformats.org/officeDocument/2006/relationships/hyperlink" Target="mailto:RRChavez@cabq.gov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procore.com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bq.gov/municipaldevelopment/documents/other-funding-sources-worksheet.xlsx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bq.gov/municipaldevelopment/documents/o-m-analysis-fillable.pdf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bq.gov/municipaldevelopment/programs/27goinfo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Maden@cabq.gov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arleneChavez@cabq.gov" TargetMode="External"/><Relationship Id="rId5" Type="http://schemas.openxmlformats.org/officeDocument/2006/relationships/hyperlink" Target="mailto:VaMartinez@cabq.gov" TargetMode="External"/><Relationship Id="rId4" Type="http://schemas.openxmlformats.org/officeDocument/2006/relationships/hyperlink" Target="mailto:Josh@cabq.gov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procore.com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Relationship Id="rId5" Type="http://schemas.openxmlformats.org/officeDocument/2006/relationships/hyperlink" Target="https://us02.procore.com/webclients/host/companies/562949953507861/projects/562949955278625/tools/hubs/project-hub/views/overview" TargetMode="External"/><Relationship Id="rId4" Type="http://schemas.openxmlformats.org/officeDocument/2006/relationships/hyperlink" Target="https://us02.procore.com/562949955278625/project/correspondence_types?page=1&amp;group=none&amp;sort=-updated_at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bq.gov/municipaldevelopment/programs/27goinfo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69305"/>
            <a:ext cx="8970263" cy="1673352"/>
          </a:xfrm>
        </p:spPr>
        <p:txBody>
          <a:bodyPr anchor="ctr">
            <a:normAutofit/>
          </a:bodyPr>
          <a:lstStyle/>
          <a:p>
            <a:r>
              <a:rPr lang="en-US" sz="5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2027 GO Bond Instructions </a:t>
            </a:r>
            <a:b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2027 General Obligation Bond Program</a:t>
            </a:r>
            <a:br>
              <a:rPr lang="en-US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2027-2036 Decade Plan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1F96319F-97B0-4317-927C-521D665182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345539"/>
            <a:ext cx="7815308" cy="2512462"/>
          </a:xfrm>
        </p:spPr>
        <p:txBody>
          <a:bodyPr>
            <a:normAutofit fontScale="92500" lnSpcReduction="10000"/>
          </a:bodyPr>
          <a:lstStyle/>
          <a:p>
            <a:r>
              <a:rPr lang="en-US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Update class </a:t>
            </a:r>
          </a:p>
          <a:p>
            <a:endParaRPr lang="en-US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Capital Implementation Program</a:t>
            </a:r>
          </a:p>
          <a:p>
            <a:r>
              <a:rPr lang="en-US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Department of Municipal Development</a:t>
            </a:r>
          </a:p>
          <a:p>
            <a:r>
              <a:rPr lang="en-US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Jennifer Turner, Director</a:t>
            </a:r>
          </a:p>
          <a:p>
            <a:r>
              <a:rPr lang="en-US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Shawn Maden, CIP Official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0263" y="2172769"/>
            <a:ext cx="3251422" cy="251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743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8287" y="387220"/>
            <a:ext cx="10018713" cy="1752599"/>
          </a:xfrm>
        </p:spPr>
        <p:txBody>
          <a:bodyPr/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CIP Process</a:t>
            </a:r>
            <a:b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Upgrades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067" y="998379"/>
            <a:ext cx="10015792" cy="5310672"/>
          </a:xfrm>
        </p:spPr>
        <p:txBody>
          <a:bodyPr>
            <a:normAutofit/>
          </a:bodyPr>
          <a:lstStyle/>
          <a:p>
            <a:r>
              <a:rPr lang="en-US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BI Dashboards </a:t>
            </a:r>
          </a:p>
          <a:p>
            <a:pPr lvl="1"/>
            <a:r>
              <a:rPr lang="en-US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Dashboard	</a:t>
            </a:r>
          </a:p>
          <a:p>
            <a:r>
              <a:rPr lang="en-US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ProCore fully online </a:t>
            </a:r>
          </a:p>
          <a:p>
            <a:pPr lvl="1"/>
            <a:r>
              <a:rPr lang="en-US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Using for all Capital Projects</a:t>
            </a:r>
          </a:p>
          <a:p>
            <a:pPr lvl="1"/>
            <a:r>
              <a:rPr lang="en-US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Almost all Departments are running capital projects through ProCore</a:t>
            </a:r>
          </a:p>
          <a:p>
            <a:r>
              <a:rPr lang="en-US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Next big step for ProCore</a:t>
            </a:r>
          </a:p>
          <a:p>
            <a:pPr lvl="1"/>
            <a:r>
              <a:rPr lang="en-US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Peoplesoft Integration</a:t>
            </a:r>
          </a:p>
          <a:p>
            <a:pPr lvl="1"/>
            <a:r>
              <a:rPr lang="en-US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Blue Sheets Automation</a:t>
            </a:r>
            <a:endParaRPr lang="en-US" sz="2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Continuously Improving – feedback is welcome</a:t>
            </a:r>
          </a:p>
          <a:p>
            <a:r>
              <a:rPr lang="en-US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Pushing for increased funding, more discipline on rehab through FCAs</a:t>
            </a:r>
          </a:p>
        </p:txBody>
      </p:sp>
    </p:spTree>
    <p:extLst>
      <p:ext uri="{BB962C8B-B14F-4D97-AF65-F5344CB8AC3E}">
        <p14:creationId xmlns:p14="http://schemas.microsoft.com/office/powerpoint/2010/main" val="3269704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Facility Condition Assessments</a:t>
            </a:r>
            <a:b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Asset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2024" y="2225762"/>
            <a:ext cx="10015792" cy="4195481"/>
          </a:xfrm>
        </p:spPr>
        <p:txBody>
          <a:bodyPr>
            <a:normAutofit fontScale="70000" lnSpcReduction="20000"/>
          </a:bodyPr>
          <a:lstStyle/>
          <a:p>
            <a:r>
              <a:rPr lang="en-US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Services Department</a:t>
            </a:r>
          </a:p>
          <a:p>
            <a:pPr lvl="1"/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Approximately 10% of City buildings have an FCA, does not apply to roads, parks, storm drainage, etc.</a:t>
            </a:r>
          </a:p>
          <a:p>
            <a:pPr lvl="1"/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Depts may have legacy asset management plans if GSD has none</a:t>
            </a:r>
          </a:p>
          <a:p>
            <a:pPr lvl="1"/>
            <a:endParaRPr lang="en-US" sz="19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FCAs</a:t>
            </a: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Kristin Gardner</a:t>
            </a:r>
          </a:p>
          <a:p>
            <a:pPr marL="0" indent="0">
              <a:buNone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Facilities Official				</a:t>
            </a: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ktgardner@cabq.gov</a:t>
            </a: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	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505-857-8087</a:t>
            </a:r>
          </a:p>
          <a:p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Ronny Chavez								</a:t>
            </a:r>
          </a:p>
          <a:p>
            <a:pPr marL="0" indent="0">
              <a:buNone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Senior Project Coordinator		</a:t>
            </a: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RRChavez@cabq.gov</a:t>
            </a: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505-857-8015</a:t>
            </a:r>
          </a:p>
          <a:p>
            <a:pPr marL="0" indent="0">
              <a:buNone/>
            </a:pP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Energy Assessment</a:t>
            </a: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Saif Ismail							</a:t>
            </a:r>
          </a:p>
          <a:p>
            <a:pPr marL="0" indent="0">
              <a:buNone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Energy Sustainability Division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Mgr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/>
              </a:rPr>
              <a:t>SIsmail@cabq.gov</a:t>
            </a: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505-768-5391</a:t>
            </a:r>
          </a:p>
          <a:p>
            <a:pPr marL="0" indent="0">
              <a:buNone/>
            </a:pP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1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741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Deferred</a:t>
            </a:r>
            <a:b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Maintenance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D444CA8-C5A6-4EAD-8ED0-2C75A0113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6736" y="2069244"/>
            <a:ext cx="9613861" cy="4206802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Average ~8% base cost increase per year, not including general inflation</a:t>
            </a: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Roof patches become replacements, associated interior damage</a:t>
            </a: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Windows leak, causing rot, energy waste</a:t>
            </a: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Stucco breaks bypass waterproofing design</a:t>
            </a: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Potholes or safety risks cause injuries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10D411-465E-4BB4-9537-B4C7E59EA8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520" y="2336873"/>
            <a:ext cx="7944959" cy="1505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070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Decade</a:t>
            </a:r>
            <a:b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</a:t>
            </a:r>
            <a:endParaRPr lang="en-US" sz="28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F21846-AE89-494B-9AD7-05DF2AA531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4251" y="685800"/>
            <a:ext cx="6661231" cy="5004376"/>
          </a:xfrm>
          <a:prstGeom prst="rect">
            <a:avLst/>
          </a:prstGeom>
        </p:spPr>
      </p:pic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7CA67F98-A421-4EC8-9FFA-C0DD03814EB7}"/>
              </a:ext>
            </a:extLst>
          </p:cNvPr>
          <p:cNvSpPr txBox="1">
            <a:spLocks/>
          </p:cNvSpPr>
          <p:nvPr/>
        </p:nvSpPr>
        <p:spPr>
          <a:xfrm>
            <a:off x="8172408" y="2168922"/>
            <a:ext cx="3063689" cy="3599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 constrained for “actual” decade plan, but have separate small form for needs</a:t>
            </a:r>
          </a:p>
          <a:p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Decade plan linked on resources page</a:t>
            </a:r>
          </a:p>
        </p:txBody>
      </p:sp>
    </p:spTree>
    <p:extLst>
      <p:ext uri="{BB962C8B-B14F-4D97-AF65-F5344CB8AC3E}">
        <p14:creationId xmlns:p14="http://schemas.microsoft.com/office/powerpoint/2010/main" val="2362490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84C822-2AFA-4172-95D0-72FB72A72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0409" y="491385"/>
            <a:ext cx="9752983" cy="1389888"/>
          </a:xfrm>
        </p:spPr>
        <p:txBody>
          <a:bodyPr>
            <a:normAutofit fontScale="90000"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D957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+mn-cs"/>
              </a:rPr>
              <a:t>Project </a:t>
            </a:r>
            <a:b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D957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D957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+mn-cs"/>
              </a:rPr>
              <a:t>Request</a:t>
            </a:r>
            <a:b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D957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D957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+mn-cs"/>
              </a:rPr>
              <a:t>Form</a:t>
            </a:r>
            <a:endParaRPr lang="en-US" dirty="0">
              <a:solidFill>
                <a:srgbClr val="D95738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D29D49-0228-4654-B8E1-A5CBCA05D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537" y="491384"/>
            <a:ext cx="4608098" cy="616217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4FD4947-CE5E-4030-9C59-5355AF5B39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2055" y="490822"/>
            <a:ext cx="4739536" cy="6162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767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1539" y="1632625"/>
            <a:ext cx="9613858" cy="3592750"/>
          </a:xfrm>
        </p:spPr>
        <p:txBody>
          <a:bodyPr>
            <a:normAutofit/>
          </a:bodyPr>
          <a:lstStyle/>
          <a:p>
            <a:pPr algn="ctr"/>
            <a:r>
              <a:rPr lang="en-US" sz="40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https://login.procore.com/</a:t>
            </a:r>
            <a:endParaRPr lang="en-US" sz="40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09E7429-DC15-4687-B78E-A5388904D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06689" y="540831"/>
            <a:ext cx="9613859" cy="1090789"/>
          </a:xfrm>
        </p:spPr>
        <p:txBody>
          <a:bodyPr>
            <a:normAutofit/>
          </a:bodyPr>
          <a:lstStyle/>
          <a:p>
            <a:pPr algn="r"/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/>
                <a:ea typeface="+mj-ea"/>
                <a:cs typeface="+mj-cs"/>
              </a:rPr>
              <a:t>Project Request</a:t>
            </a:r>
            <a:b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/>
                <a:ea typeface="+mj-ea"/>
                <a:cs typeface="+mj-cs"/>
              </a:rPr>
            </a:b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/>
                <a:ea typeface="+mj-ea"/>
                <a:cs typeface="+mj-cs"/>
              </a:rPr>
              <a:t>Form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516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2973" y="377890"/>
            <a:ext cx="10018713" cy="1752599"/>
          </a:xfrm>
        </p:spPr>
        <p:txBody>
          <a:bodyPr>
            <a:normAutofit/>
          </a:bodyPr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Existing</a:t>
            </a:r>
            <a:b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Fields</a:t>
            </a:r>
            <a:endParaRPr lang="en-US" sz="28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05398" y="2365798"/>
            <a:ext cx="6692153" cy="3599316"/>
          </a:xfrm>
        </p:spPr>
        <p:txBody>
          <a:bodyPr>
            <a:normAutofit fontScale="70000" lnSpcReduction="20000"/>
          </a:bodyPr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PRF Part 1 and 2 are still mandatory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Same fields as 2025 GO Project Requests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funding field requires applicant to fill out an excel sheet and copy/paste into filed</a:t>
            </a:r>
          </a:p>
          <a:p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Rehab %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Separated from other % numbers due to form requirements, total % of project still needs to =100%</a:t>
            </a:r>
          </a:p>
          <a:p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Title is Subject</a:t>
            </a:r>
          </a:p>
          <a:p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Estimated Completion Date is reflects as “Due Date” on the form</a:t>
            </a:r>
          </a:p>
          <a:p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Content Placeholder 3">
            <a:hlinkClick r:id="rId3"/>
            <a:extLst>
              <a:ext uri="{FF2B5EF4-FFF2-40B4-BE49-F238E27FC236}">
                <a16:creationId xmlns:a16="http://schemas.microsoft.com/office/drawing/2014/main" id="{BA58B248-4B5C-4568-B969-23BE033444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09518" y="2028961"/>
            <a:ext cx="3124822" cy="2179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346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3641" y="107302"/>
            <a:ext cx="10018713" cy="1282959"/>
          </a:xfrm>
        </p:spPr>
        <p:txBody>
          <a:bodyPr>
            <a:normAutofit/>
          </a:bodyPr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PRF Updates</a:t>
            </a:r>
            <a:endParaRPr lang="en-US" sz="28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11962" y="1147664"/>
            <a:ext cx="8258405" cy="5603034"/>
          </a:xfrm>
        </p:spPr>
        <p:txBody>
          <a:bodyPr>
            <a:normAutofit fontScale="77500" lnSpcReduction="20000"/>
          </a:bodyPr>
          <a:lstStyle/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Refined Parts 1 and 2 but retained data fields</a:t>
            </a: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 in yearly CIP coming on-line</a:t>
            </a:r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Estimate annual capital replacement needs created by this project (increase or decrease!) by looking at replacement value vs expected life</a:t>
            </a:r>
          </a:p>
          <a:p>
            <a:pPr lvl="1"/>
            <a:r>
              <a:rPr lang="en-US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Use: asset value ÷ useful life</a:t>
            </a:r>
          </a:p>
          <a:p>
            <a:pPr lvl="1"/>
            <a:r>
              <a:rPr lang="en-US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Include increases or decreases in long-term capital burden</a:t>
            </a:r>
          </a:p>
          <a:p>
            <a:pPr lvl="1"/>
            <a:r>
              <a:rPr lang="en-US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include operating or maintenance costs (those belong in O&amp;M)</a:t>
            </a:r>
            <a:endParaRPr lang="en-US" sz="23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 in yearly Operating &amp; Maintenance</a:t>
            </a:r>
          </a:p>
          <a:p>
            <a:pPr lvl="1"/>
            <a:r>
              <a:rPr lang="en-US" sz="2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totals from the </a:t>
            </a:r>
            <a:r>
              <a:rPr lang="en-US" sz="2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O&amp;M Expense Analysis form</a:t>
            </a:r>
            <a:endParaRPr lang="en-US" sz="21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Include: </a:t>
            </a:r>
          </a:p>
          <a:p>
            <a:pPr lvl="2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Staffing, utilities, recurring costs</a:t>
            </a:r>
          </a:p>
          <a:p>
            <a:pPr lvl="2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 new operational needs from project growth</a:t>
            </a:r>
          </a:p>
          <a:p>
            <a:pPr lvl="1"/>
            <a:r>
              <a:rPr lang="en-US" sz="2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claiming cost savings, they must be shown in the O&amp;M form</a:t>
            </a: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3 and Part 4 clarified</a:t>
            </a:r>
          </a:p>
          <a:p>
            <a:pPr lvl="1"/>
            <a:r>
              <a:rPr lang="en-US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3 is ONLY your sub-project list</a:t>
            </a:r>
          </a:p>
          <a:p>
            <a:pPr lvl="2"/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Added funding amount in the sub-project list in Part 3</a:t>
            </a:r>
          </a:p>
          <a:p>
            <a:pPr lvl="1"/>
            <a:r>
              <a:rPr lang="en-US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4 adds data fields from the O&amp;M form for reporting</a:t>
            </a:r>
          </a:p>
          <a:p>
            <a:pPr lvl="2"/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4 is only for O&amp;M Data</a:t>
            </a: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Added a separate form for future Decade Plan needs departments are not requesting for 2027</a:t>
            </a:r>
          </a:p>
          <a:p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718900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255" y="-218209"/>
            <a:ext cx="10018713" cy="1752599"/>
          </a:xfrm>
        </p:spPr>
        <p:txBody>
          <a:bodyPr>
            <a:normAutofit/>
          </a:bodyPr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Decade Plan Needs</a:t>
            </a:r>
            <a:endParaRPr lang="en-US" sz="28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1315D00-38A6-4498-BDF2-518EEA902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0107" y="1131527"/>
            <a:ext cx="9613861" cy="5851163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submitting just for Decade Plan, only the basics are needed (Fill out if not requesting this cycle) 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Department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Subject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Description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Department Ranking 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Rehab %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“Planned” requests for 2029 – 2035 (Leave Amount requested for 2027 blank)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Project Cost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Ideally when project would have begun (year)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Ramifications for delaying implementation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Checkboxes for (Pick 1)</a:t>
            </a:r>
          </a:p>
          <a:p>
            <a:pPr lvl="2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Deferred Maintenance - Current need but deferred due to lack of funds</a:t>
            </a:r>
          </a:p>
          <a:p>
            <a:pPr lvl="2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Planned Growth</a:t>
            </a:r>
          </a:p>
          <a:p>
            <a:pPr lvl="2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 Deficiency Correction</a:t>
            </a:r>
          </a:p>
          <a:p>
            <a:pPr lvl="2"/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52789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i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 Resources</a:t>
            </a:r>
            <a:br>
              <a:rPr lang="en-US" i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i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Page</a:t>
            </a:r>
            <a:endParaRPr lang="en-US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62C438-3357-44C2-9D20-C17093CCAF68}"/>
              </a:ext>
            </a:extLst>
          </p:cNvPr>
          <p:cNvSpPr txBox="1"/>
          <p:nvPr/>
        </p:nvSpPr>
        <p:spPr>
          <a:xfrm>
            <a:off x="1880755" y="3278180"/>
            <a:ext cx="87283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cabq.gov/</a:t>
            </a:r>
            <a:r>
              <a:rPr lang="en-US" sz="4800" u="sng" dirty="0" err="1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municipaldevelopment</a:t>
            </a:r>
            <a:r>
              <a:rPr lang="en-US" sz="4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/programs/27goinfo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17103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3521" y="105937"/>
            <a:ext cx="10018713" cy="1752599"/>
          </a:xfrm>
        </p:spPr>
        <p:txBody>
          <a:bodyPr/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3521" y="1505414"/>
            <a:ext cx="9533094" cy="5083097"/>
          </a:xfrm>
        </p:spPr>
        <p:txBody>
          <a:bodyPr>
            <a:normAutofit/>
          </a:bodyPr>
          <a:lstStyle/>
          <a:p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Shawn Maden								</a:t>
            </a:r>
          </a:p>
          <a:p>
            <a:pPr marL="0" indent="0">
              <a:buNone/>
            </a:pP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CIP Official					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SMaden</a:t>
            </a:r>
            <a:r>
              <a:rPr lang="en-US" sz="19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@cabq.gov</a:t>
            </a:r>
            <a:r>
              <a:rPr lang="en-US" sz="19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505-768-3616</a:t>
            </a:r>
          </a:p>
          <a:p>
            <a:pPr marL="0" indent="0">
              <a:buNone/>
            </a:pPr>
            <a:endParaRPr lang="en-US" sz="19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Josh Herbert</a:t>
            </a:r>
          </a:p>
          <a:p>
            <a:pPr marL="0" indent="0">
              <a:buNone/>
            </a:pP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CIP Strategic Program Manager		</a:t>
            </a:r>
            <a:r>
              <a:rPr lang="en-US" sz="19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Josh@cabq.gov</a:t>
            </a:r>
            <a:r>
              <a:rPr lang="en-US" sz="19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	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505-768-3891</a:t>
            </a:r>
          </a:p>
          <a:p>
            <a:endParaRPr lang="en-US" sz="19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Vannessa Martinez								</a:t>
            </a:r>
          </a:p>
          <a:p>
            <a:pPr marL="0" indent="0">
              <a:buNone/>
            </a:pP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CIP Program Manager			</a:t>
            </a:r>
            <a:r>
              <a:rPr lang="en-US" sz="19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/>
              </a:rPr>
              <a:t>VaMartinez@cabq.gov</a:t>
            </a:r>
            <a:r>
              <a:rPr lang="en-US" sz="19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			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505-768-3856</a:t>
            </a:r>
          </a:p>
          <a:p>
            <a:pPr marL="0" indent="0">
              <a:buNone/>
            </a:pPr>
            <a:endParaRPr lang="en-US" sz="19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Marlene Chavez								</a:t>
            </a:r>
          </a:p>
          <a:p>
            <a:pPr marL="0" indent="0">
              <a:buNone/>
            </a:pP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CIP Program Coordinator		</a:t>
            </a:r>
            <a:r>
              <a:rPr lang="en-US" sz="19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MarleneChavez@cabq.gov </a:t>
            </a:r>
            <a:r>
              <a:rPr lang="en-US" sz="19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505-768-4469</a:t>
            </a:r>
            <a:endParaRPr lang="en-US" sz="1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853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Sub-Project</a:t>
            </a:r>
            <a:b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</a:t>
            </a:r>
            <a:endParaRPr lang="en-US" sz="28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F29866-B06F-4024-AE2B-2CC42139D2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4111" y="235865"/>
            <a:ext cx="6495592" cy="6386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9852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7275" y="155863"/>
            <a:ext cx="10018713" cy="1752599"/>
          </a:xfrm>
        </p:spPr>
        <p:txBody>
          <a:bodyPr>
            <a:normAutofit/>
          </a:bodyPr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Operations &amp; Maintenance</a:t>
            </a:r>
            <a:r>
              <a:rPr lang="en-US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8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4402D7-2A25-4E7F-82C3-83F6DCE2EE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3329" y="1549215"/>
            <a:ext cx="8521396" cy="4712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2204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8095" y="711247"/>
            <a:ext cx="6255810" cy="1239369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https://login.procore.com/</a:t>
            </a:r>
            <a:r>
              <a:rPr lang="en-US" sz="36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09E7429-DC15-4687-B78E-A5388904D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777273" y="3653779"/>
            <a:ext cx="5101197" cy="1090789"/>
          </a:xfrm>
        </p:spPr>
        <p:txBody>
          <a:bodyPr>
            <a:normAutofit/>
          </a:bodyPr>
          <a:lstStyle/>
          <a:p>
            <a:pPr algn="ctr"/>
            <a:r>
              <a:rPr lang="en-US" sz="3000" i="1" dirty="0">
                <a:solidFill>
                  <a:srgbClr val="39CD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/>
                <a:ea typeface="+mj-ea"/>
                <a:cs typeface="+mj-cs"/>
                <a:hlinkClick r:id="rId4"/>
              </a:rPr>
              <a:t>Project Request Forms</a:t>
            </a:r>
            <a:endParaRPr lang="en-US" sz="3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AEDF8D-AC94-45B7-8EB8-7EE08DFDD1AB}"/>
              </a:ext>
            </a:extLst>
          </p:cNvPr>
          <p:cNvSpPr txBox="1"/>
          <p:nvPr/>
        </p:nvSpPr>
        <p:spPr>
          <a:xfrm>
            <a:off x="3048000" y="2333671"/>
            <a:ext cx="67056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000" i="1" dirty="0">
                <a:ln w="3175" cmpd="sng"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  <a:hlinkClick r:id="rId5"/>
              </a:rPr>
              <a:t>2027 General Obligation Bond Program</a:t>
            </a:r>
            <a:endParaRPr lang="en-US" sz="3000" b="1" i="0" dirty="0">
              <a:solidFill>
                <a:srgbClr val="232729"/>
              </a:solidFill>
              <a:effectLst/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37981469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4084" y="-93519"/>
            <a:ext cx="10018713" cy="1752599"/>
          </a:xfrm>
        </p:spPr>
        <p:txBody>
          <a:bodyPr>
            <a:normAutofit/>
          </a:bodyPr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Important 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3411" y="1018309"/>
            <a:ext cx="10867015" cy="5354782"/>
          </a:xfrm>
        </p:spPr>
        <p:txBody>
          <a:bodyPr>
            <a:normAutofit fontScale="92500" lnSpcReduction="20000"/>
          </a:bodyPr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 29, 3pm – PRFs Due</a:t>
            </a:r>
          </a:p>
          <a:p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July 7 - 9, 1-5 PM – Staff Review Committee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Presentations to evaluate against scoring criteria, no funding decided</a:t>
            </a:r>
          </a:p>
          <a:p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August 11 - 13, 1-5 PM – Capital Implementation Program Committee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Directors present to Chief Officers to determine funding</a:t>
            </a:r>
          </a:p>
          <a:p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November 12, 8:40 AM-Noon – Environmental Planning Commission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CIP presents, be prepared for questions</a:t>
            </a:r>
          </a:p>
          <a:p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Council meeting in January – Council Review</a:t>
            </a:r>
          </a:p>
          <a:p>
            <a:pPr lvl="1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FGO, COW, Full Council – CIP presents, be prepared for questions, COW requires written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451487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60321"/>
            <a:ext cx="8970263" cy="1673352"/>
          </a:xfrm>
        </p:spPr>
        <p:txBody>
          <a:bodyPr anchor="ctr"/>
          <a:lstStyle/>
          <a:p>
            <a:r>
              <a:rPr lang="en-US" sz="5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PRF Deadline</a:t>
            </a:r>
            <a:br>
              <a:rPr lang="en-US" sz="5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3pm Thursday May 29</a:t>
            </a:r>
            <a:r>
              <a:rPr lang="en-US" sz="3200" i="1" baseline="30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2026</a:t>
            </a:r>
            <a:endParaRPr lang="en-US" sz="24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5036039"/>
            <a:ext cx="7815308" cy="1821959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Capital Implementation Program</a:t>
            </a:r>
          </a:p>
          <a:p>
            <a:r>
              <a:rPr lang="en-US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Department of Municipal Development</a:t>
            </a:r>
          </a:p>
          <a:p>
            <a:r>
              <a:rPr lang="en-US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Jennifer Turner, Director</a:t>
            </a:r>
          </a:p>
          <a:p>
            <a:r>
              <a:rPr lang="en-US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Shawn Maden, CIP Official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0263" y="2172769"/>
            <a:ext cx="3251422" cy="251246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116E4B4-3996-454B-8580-6B787937629B}"/>
              </a:ext>
            </a:extLst>
          </p:cNvPr>
          <p:cNvSpPr txBox="1"/>
          <p:nvPr/>
        </p:nvSpPr>
        <p:spPr>
          <a:xfrm>
            <a:off x="0" y="95177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time!</a:t>
            </a:r>
          </a:p>
        </p:txBody>
      </p:sp>
    </p:spTree>
    <p:extLst>
      <p:ext uri="{BB962C8B-B14F-4D97-AF65-F5344CB8AC3E}">
        <p14:creationId xmlns:p14="http://schemas.microsoft.com/office/powerpoint/2010/main" val="968516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 Resources</a:t>
            </a:r>
            <a:b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62C438-3357-44C2-9D20-C17093CCAF68}"/>
              </a:ext>
            </a:extLst>
          </p:cNvPr>
          <p:cNvSpPr txBox="1"/>
          <p:nvPr/>
        </p:nvSpPr>
        <p:spPr>
          <a:xfrm>
            <a:off x="2399370" y="3013501"/>
            <a:ext cx="87964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cabq.gov/</a:t>
            </a:r>
            <a:r>
              <a:rPr lang="en-US" sz="4800" u="sng" dirty="0" err="1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municipaldevelopment</a:t>
            </a:r>
            <a:r>
              <a:rPr lang="en-US" sz="4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/programs/27goinfo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053265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8956" y="307910"/>
            <a:ext cx="10018713" cy="1066799"/>
          </a:xfrm>
        </p:spPr>
        <p:txBody>
          <a:bodyPr>
            <a:normAutofit/>
          </a:bodyPr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US" sz="40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eminders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688584" y="1128999"/>
            <a:ext cx="10637153" cy="5164493"/>
          </a:xfrm>
        </p:spPr>
        <p:txBody>
          <a:bodyPr>
            <a:noAutofit/>
          </a:bodyPr>
          <a:lstStyle/>
          <a:p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first priority of the City’s Capital Improvement Program is to rehabilitate, replace, and maintain capital assets in good condition</a:t>
            </a:r>
          </a:p>
          <a:p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Justify projects using Criteria &amp; Goals in the PRF and during the Staff Review Committee; be prepared to promote projects at the CIP Committee</a:t>
            </a:r>
          </a:p>
          <a:p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Round all requests to the nearest $5,000</a:t>
            </a:r>
          </a:p>
          <a:p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Complete the Operating &amp; Maintenance (O&amp;M) form, if applicable</a:t>
            </a:r>
          </a:p>
          <a:p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CCIP expires after 7 years — review the 2025 program and ensure projects remain on the CCIP list</a:t>
            </a:r>
          </a:p>
          <a:p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Stay diligent on state grant spending, reauthorizations, and avoiding reversion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G-Grants: 6/30/26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H-Grants: 6/30/27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These are reimbursement deadlines</a:t>
            </a:r>
          </a:p>
          <a:p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 J-Grants – 10% Obligation Requirement: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 obligate at least 10% within one year (binding contract or PO required; planning alone does not qualify)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 expend 85% within 3 years</a:t>
            </a:r>
          </a:p>
          <a:p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Continue responding to questionnaire follow-up inquiries</a:t>
            </a:r>
          </a:p>
          <a:p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Vehicles must comply with EI-34 and AI 4-3 (Reduced Emissions) whenever possible</a:t>
            </a: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legislation takes effect in 2027 — see next slide for details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1368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2240" y="138952"/>
            <a:ext cx="10018713" cy="1752599"/>
          </a:xfrm>
        </p:spPr>
        <p:txBody>
          <a:bodyPr/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 HB 247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9729" y="1389530"/>
            <a:ext cx="9556105" cy="4764740"/>
          </a:xfrm>
        </p:spPr>
        <p:txBody>
          <a:bodyPr>
            <a:normAutofit fontScale="92500" lnSpcReduction="10000"/>
          </a:bodyPr>
          <a:lstStyle/>
          <a:p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Only 1 reauthorization permitted</a:t>
            </a:r>
          </a:p>
          <a:p>
            <a:pPr lvl="1"/>
            <a:r>
              <a:rPr lang="en-US" sz="1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 be a minimum of 10% encumbered (approved Notice of Obligation)</a:t>
            </a:r>
          </a:p>
          <a:p>
            <a:pPr lvl="2"/>
            <a:r>
              <a:rPr lang="en-US" sz="1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Technical scope change does not have to be encumbered, but will still only be 2 years</a:t>
            </a:r>
          </a:p>
          <a:p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Only technical language changes allowed, cannot change purpose</a:t>
            </a:r>
          </a:p>
          <a:p>
            <a:pPr lvl="1"/>
            <a:r>
              <a:rPr lang="en-US" sz="1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 of location not permitted</a:t>
            </a:r>
          </a:p>
          <a:p>
            <a:pPr lvl="1"/>
            <a:r>
              <a:rPr lang="en-US" sz="1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Addition of equip, acquire land, etc. is the intent</a:t>
            </a:r>
          </a:p>
          <a:p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 have 10% encumbered by Jan 1 of the reversion year, or grant is lost</a:t>
            </a:r>
          </a:p>
          <a:p>
            <a:pPr lvl="1"/>
            <a:r>
              <a:rPr lang="en-US" sz="17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23-H grants and 25-J4XXX (Reauth) grants must meet this 10% by Jan. 1, 2027</a:t>
            </a:r>
          </a:p>
          <a:p>
            <a:pPr lvl="2"/>
            <a:r>
              <a:rPr lang="en-US" sz="1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Recommend H grants get 5% encumbered right away</a:t>
            </a:r>
          </a:p>
          <a:p>
            <a:pPr lvl="2"/>
            <a:r>
              <a:rPr lang="en-US" sz="1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GA’s currently require 10% encumbered within 1 year, 85% expended 6 months prior to expiration</a:t>
            </a:r>
          </a:p>
          <a:p>
            <a:pPr lvl="3"/>
            <a:r>
              <a:rPr lang="en-US" sz="1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not new, but previously unenforced</a:t>
            </a:r>
          </a:p>
          <a:p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NPOs large chunk of </a:t>
            </a:r>
            <a:r>
              <a:rPr lang="en-US" sz="19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reauths</a:t>
            </a:r>
            <a:endParaRPr lang="en-US" sz="19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appropriations or reauthorizations of &gt;$100K unless on ICIP</a:t>
            </a:r>
          </a:p>
          <a:p>
            <a:pPr lvl="1"/>
            <a:r>
              <a:rPr lang="en-US" sz="1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making an NPO ICIP # to address</a:t>
            </a:r>
          </a:p>
          <a:p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322676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4287" y="129988"/>
            <a:ext cx="10018713" cy="1752599"/>
          </a:xfrm>
        </p:spPr>
        <p:txBody>
          <a:bodyPr/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 HB 247 – Impacts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1" y="475124"/>
            <a:ext cx="7991112" cy="5316071"/>
          </a:xfrm>
        </p:spPr>
        <p:txBody>
          <a:bodyPr>
            <a:normAutofit/>
          </a:bodyPr>
          <a:lstStyle/>
          <a:p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Equip Grants only 2 years</a:t>
            </a:r>
          </a:p>
          <a:p>
            <a:pPr lvl="1"/>
            <a:r>
              <a:rPr lang="en-US" sz="1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Majority of NPOs are equip</a:t>
            </a:r>
          </a:p>
          <a:p>
            <a:pPr lvl="1"/>
            <a:r>
              <a:rPr lang="en-US" sz="1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APD Tech</a:t>
            </a:r>
          </a:p>
          <a:p>
            <a:pPr lvl="1"/>
            <a:r>
              <a:rPr lang="en-US" sz="1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Fire Apparatus</a:t>
            </a:r>
          </a:p>
          <a:p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grant is enacted is irrelevant</a:t>
            </a:r>
          </a:p>
          <a:p>
            <a:pPr lvl="1"/>
            <a:r>
              <a:rPr lang="en-US" sz="1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Agreements</a:t>
            </a:r>
          </a:p>
          <a:p>
            <a:pPr lvl="1"/>
            <a:r>
              <a:rPr lang="en-US" sz="1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Questionnaires</a:t>
            </a:r>
          </a:p>
          <a:p>
            <a:pPr lvl="2"/>
            <a:r>
              <a:rPr lang="en-US" sz="1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Portal only opens every 6 months</a:t>
            </a:r>
          </a:p>
          <a:p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Expect greater pressure to expend/obligate</a:t>
            </a:r>
          </a:p>
          <a:p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CIP reports 1 year prior regarding 10% unobligated</a:t>
            </a:r>
          </a:p>
        </p:txBody>
      </p:sp>
    </p:spTree>
    <p:extLst>
      <p:ext uri="{BB962C8B-B14F-4D97-AF65-F5344CB8AC3E}">
        <p14:creationId xmlns:p14="http://schemas.microsoft.com/office/powerpoint/2010/main" val="3399278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Criteria Resolution</a:t>
            </a:r>
            <a:br>
              <a:rPr lang="en-US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Section 8 – Departmental Funding Allocations</a:t>
            </a:r>
            <a:endParaRPr lang="en-US" sz="28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F1BFCD7-3AB0-44C3-A4F3-9E8B36453A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735391"/>
              </p:ext>
            </p:extLst>
          </p:nvPr>
        </p:nvGraphicFramePr>
        <p:xfrm>
          <a:off x="1066800" y="2277480"/>
          <a:ext cx="10058400" cy="38575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59096">
                  <a:extLst>
                    <a:ext uri="{9D8B030D-6E8A-4147-A177-3AD203B41FA5}">
                      <a16:colId xmlns:a16="http://schemas.microsoft.com/office/drawing/2014/main" val="1304888261"/>
                    </a:ext>
                  </a:extLst>
                </a:gridCol>
                <a:gridCol w="1389888">
                  <a:extLst>
                    <a:ext uri="{9D8B030D-6E8A-4147-A177-3AD203B41FA5}">
                      <a16:colId xmlns:a16="http://schemas.microsoft.com/office/drawing/2014/main" val="2626411149"/>
                    </a:ext>
                  </a:extLst>
                </a:gridCol>
                <a:gridCol w="1810512">
                  <a:extLst>
                    <a:ext uri="{9D8B030D-6E8A-4147-A177-3AD203B41FA5}">
                      <a16:colId xmlns:a16="http://schemas.microsoft.com/office/drawing/2014/main" val="1588598778"/>
                    </a:ext>
                  </a:extLst>
                </a:gridCol>
                <a:gridCol w="1898904">
                  <a:extLst>
                    <a:ext uri="{9D8B030D-6E8A-4147-A177-3AD203B41FA5}">
                      <a16:colId xmlns:a16="http://schemas.microsoft.com/office/drawing/2014/main" val="3193497039"/>
                    </a:ext>
                  </a:extLst>
                </a:gridCol>
              </a:tblGrid>
              <a:tr h="415149">
                <a:tc>
                  <a:txBody>
                    <a:bodyPr/>
                    <a:lstStyle/>
                    <a:p>
                      <a:endParaRPr lang="en-US" sz="20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Approx %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Allocated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+20%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361538"/>
                  </a:ext>
                </a:extLst>
              </a:tr>
              <a:tr h="415149">
                <a:tc>
                  <a:txBody>
                    <a:bodyPr/>
                    <a:lstStyle/>
                    <a:p>
                      <a:pPr algn="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Streets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20%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$33,750,000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$40,500,000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88949419"/>
                  </a:ext>
                </a:extLst>
              </a:tr>
              <a:tr h="415149">
                <a:tc>
                  <a:txBody>
                    <a:bodyPr/>
                    <a:lstStyle/>
                    <a:p>
                      <a:pPr algn="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Storm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$8,250,000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$9,900,000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752756"/>
                  </a:ext>
                </a:extLst>
              </a:tr>
              <a:tr h="415149">
                <a:tc>
                  <a:txBody>
                    <a:bodyPr/>
                    <a:lstStyle/>
                    <a:p>
                      <a:pPr algn="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Parks &amp; Recreation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$16,500,000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$19,800,000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9032739"/>
                  </a:ext>
                </a:extLst>
              </a:tr>
              <a:tr h="415149">
                <a:tc>
                  <a:txBody>
                    <a:bodyPr/>
                    <a:lstStyle/>
                    <a:p>
                      <a:pPr algn="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Public Safety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$19,000,000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$22,800,000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8044"/>
                  </a:ext>
                </a:extLst>
              </a:tr>
              <a:tr h="415149">
                <a:tc>
                  <a:txBody>
                    <a:bodyPr/>
                    <a:lstStyle/>
                    <a:p>
                      <a:pPr algn="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ABQ Ride/Transit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$3,250,000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$3,900,000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8266631"/>
                  </a:ext>
                </a:extLst>
              </a:tr>
              <a:tr h="536331">
                <a:tc>
                  <a:txBody>
                    <a:bodyPr/>
                    <a:lstStyle/>
                    <a:p>
                      <a:pPr algn="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Housing, Health, &amp; Homelessness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$11,500,000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$13,800,000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6550279"/>
                  </a:ext>
                </a:extLst>
              </a:tr>
              <a:tr h="415149">
                <a:tc>
                  <a:txBody>
                    <a:bodyPr/>
                    <a:lstStyle/>
                    <a:p>
                      <a:pPr algn="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Community Facilities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27%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$44,625,000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$54,104,400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291118"/>
                  </a:ext>
                </a:extLst>
              </a:tr>
              <a:tr h="415149">
                <a:tc>
                  <a:txBody>
                    <a:bodyPr/>
                    <a:lstStyle/>
                    <a:p>
                      <a:pPr algn="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83%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$136,875,000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$164,804,400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54843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3278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Criteria Resolution</a:t>
            </a:r>
            <a:br>
              <a:rPr lang="en-US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Section 8 – Mandates</a:t>
            </a:r>
            <a:endParaRPr lang="en-US" sz="28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F1BFCD7-3AB0-44C3-A4F3-9E8B36453A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784813"/>
              </p:ext>
            </p:extLst>
          </p:nvPr>
        </p:nvGraphicFramePr>
        <p:xfrm>
          <a:off x="1066800" y="2277480"/>
          <a:ext cx="10061448" cy="2490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5912">
                  <a:extLst>
                    <a:ext uri="{9D8B030D-6E8A-4147-A177-3AD203B41FA5}">
                      <a16:colId xmlns:a16="http://schemas.microsoft.com/office/drawing/2014/main" val="1304888261"/>
                    </a:ext>
                  </a:extLst>
                </a:gridCol>
                <a:gridCol w="1344168">
                  <a:extLst>
                    <a:ext uri="{9D8B030D-6E8A-4147-A177-3AD203B41FA5}">
                      <a16:colId xmlns:a16="http://schemas.microsoft.com/office/drawing/2014/main" val="2626411149"/>
                    </a:ext>
                  </a:extLst>
                </a:gridCol>
                <a:gridCol w="1801368">
                  <a:extLst>
                    <a:ext uri="{9D8B030D-6E8A-4147-A177-3AD203B41FA5}">
                      <a16:colId xmlns:a16="http://schemas.microsoft.com/office/drawing/2014/main" val="1588598778"/>
                    </a:ext>
                  </a:extLst>
                </a:gridCol>
              </a:tblGrid>
              <a:tr h="415149">
                <a:tc>
                  <a:txBody>
                    <a:bodyPr/>
                    <a:lstStyle/>
                    <a:p>
                      <a:endParaRPr lang="en-US" sz="20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Approx %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Allocated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361538"/>
                  </a:ext>
                </a:extLst>
              </a:tr>
              <a:tr h="415149">
                <a:tc>
                  <a:txBody>
                    <a:bodyPr/>
                    <a:lstStyle/>
                    <a:p>
                      <a:pPr algn="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Council-Neighborhood Set-Aside Program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9.5%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$15,750,000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88949419"/>
                  </a:ext>
                </a:extLst>
              </a:tr>
              <a:tr h="415149">
                <a:tc>
                  <a:txBody>
                    <a:bodyPr/>
                    <a:lstStyle/>
                    <a:p>
                      <a:pPr algn="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3% for Energy Conservation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$4,950,000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752756"/>
                  </a:ext>
                </a:extLst>
              </a:tr>
              <a:tr h="415149">
                <a:tc>
                  <a:txBody>
                    <a:bodyPr/>
                    <a:lstStyle/>
                    <a:p>
                      <a:pPr algn="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3% for Open Space Land Acquisition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$4,950,000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9032739"/>
                  </a:ext>
                </a:extLst>
              </a:tr>
              <a:tr h="415149">
                <a:tc>
                  <a:txBody>
                    <a:bodyPr/>
                    <a:lstStyle/>
                    <a:p>
                      <a:pPr algn="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1.5% for Art in Municipal Places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1.5%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$2,475,000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8044"/>
                  </a:ext>
                </a:extLst>
              </a:tr>
              <a:tr h="415149">
                <a:tc>
                  <a:txBody>
                    <a:bodyPr/>
                    <a:lstStyle/>
                    <a:p>
                      <a:pPr algn="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17%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$26,625,000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5484321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BF0B666-B45C-41A1-948D-C77198939ADB}"/>
              </a:ext>
            </a:extLst>
          </p:cNvPr>
          <p:cNvSpPr txBox="1"/>
          <p:nvPr/>
        </p:nvSpPr>
        <p:spPr>
          <a:xfrm>
            <a:off x="1278673" y="4945566"/>
            <a:ext cx="10061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Please note that, in accordance with O-23-81, the Council-Neighborhood Set-Aside Program is scheduled to increase to $18M for the 2029 and subsequent GO Bond Cycles. </a:t>
            </a:r>
          </a:p>
        </p:txBody>
      </p:sp>
    </p:spTree>
    <p:extLst>
      <p:ext uri="{BB962C8B-B14F-4D97-AF65-F5344CB8AC3E}">
        <p14:creationId xmlns:p14="http://schemas.microsoft.com/office/powerpoint/2010/main" val="3306200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Allocation</a:t>
            </a:r>
            <a:b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Chart</a:t>
            </a:r>
            <a:endParaRPr lang="en-US" sz="28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998261" y="2667000"/>
            <a:ext cx="4895056" cy="3124200"/>
          </a:xfrm>
        </p:spPr>
        <p:txBody>
          <a:bodyPr>
            <a:normAutofit fontScale="92500" lnSpcReduction="20000"/>
          </a:bodyPr>
          <a:lstStyle/>
          <a:p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Actual funding will be calculated based on the program % based on the Council Approved G.O. Bond Program.</a:t>
            </a:r>
          </a:p>
          <a:p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order to give policy makers a reasonable needs analysis, the required submission is greater than the available funding by about 20%</a:t>
            </a:r>
          </a:p>
          <a:p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Council Set-Aside - $15.75M increasing to $18M next cycle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341CCD-85D9-4DCC-B2D9-69DB16732B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7818" y="0"/>
            <a:ext cx="469541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229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111328</TotalTime>
  <Words>1524</Words>
  <Application>Microsoft Office PowerPoint</Application>
  <PresentationFormat>Widescreen</PresentationFormat>
  <Paragraphs>268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Corbel</vt:lpstr>
      <vt:lpstr>Inter</vt:lpstr>
      <vt:lpstr>Trebuchet MS</vt:lpstr>
      <vt:lpstr>Parallax</vt:lpstr>
      <vt:lpstr>2027 GO Bond Instructions  2027 General Obligation Bond Program 2027-2036 Decade Plan</vt:lpstr>
      <vt:lpstr>Introductions</vt:lpstr>
      <vt:lpstr>GO Resources Page</vt:lpstr>
      <vt:lpstr>Reminders</vt:lpstr>
      <vt:lpstr>2026 HB 247</vt:lpstr>
      <vt:lpstr>2026 HB 247 – Impacts</vt:lpstr>
      <vt:lpstr>Criteria Resolution Section 8 – Departmental Funding Allocations</vt:lpstr>
      <vt:lpstr>Criteria Resolution Section 8 – Mandates</vt:lpstr>
      <vt:lpstr>Allocation Chart</vt:lpstr>
      <vt:lpstr>CIP Process Upgrades</vt:lpstr>
      <vt:lpstr>Facility Condition Assessments &amp; Asset Management</vt:lpstr>
      <vt:lpstr>Deferred Maintenance</vt:lpstr>
      <vt:lpstr>Decade Plan</vt:lpstr>
      <vt:lpstr>Project  Request Form</vt:lpstr>
      <vt:lpstr>https://login.procore.com/</vt:lpstr>
      <vt:lpstr>Existing Fields</vt:lpstr>
      <vt:lpstr>PRF Updates</vt:lpstr>
      <vt:lpstr>Decade Plan Needs</vt:lpstr>
      <vt:lpstr>GO Resources Page</vt:lpstr>
      <vt:lpstr>Sub-Project Form</vt:lpstr>
      <vt:lpstr>Operations &amp; Maintenance </vt:lpstr>
      <vt:lpstr>https://login.procore.com/ </vt:lpstr>
      <vt:lpstr>Important Dates</vt:lpstr>
      <vt:lpstr>PRF Deadline 3pm Thursday May 29th, 2026</vt:lpstr>
    </vt:vector>
  </TitlesOfParts>
  <Company>City of Albuquerque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2022 GO Bond PRF Updates</dc:title>
  <dc:creator>Maden, Shawn M.</dc:creator>
  <cp:lastModifiedBy>Herbert, Joshua A.</cp:lastModifiedBy>
  <cp:revision>311</cp:revision>
  <cp:lastPrinted>2024-03-20T21:19:31Z</cp:lastPrinted>
  <dcterms:created xsi:type="dcterms:W3CDTF">2021-11-22T22:38:11Z</dcterms:created>
  <dcterms:modified xsi:type="dcterms:W3CDTF">2026-04-27T20:09:16Z</dcterms:modified>
</cp:coreProperties>
</file>